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3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990" y="-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138102-4E8E-4094-9625-7EDE59512EE8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3DB3A37-3C49-4C87-948A-5D0DD715F59D}">
      <dgm:prSet custT="1"/>
      <dgm:spPr/>
      <dgm:t>
        <a:bodyPr/>
        <a:lstStyle/>
        <a:p>
          <a:pPr rtl="0"/>
          <a:r>
            <a: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Diploma project on the course</a:t>
          </a:r>
          <a:endParaRPr lang="ru-RU" sz="36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rtl="0"/>
          <a:r>
            <a: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"Automated testing in java" </a:t>
          </a:r>
          <a:endParaRPr lang="ru-RU" sz="36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575475-970E-4637-BA7B-E2AA76A8D4BF}" type="parTrans" cxnId="{C61AA1BC-7CC7-47DD-96C9-C814B24D4F99}">
      <dgm:prSet/>
      <dgm:spPr/>
      <dgm:t>
        <a:bodyPr/>
        <a:lstStyle/>
        <a:p>
          <a:endParaRPr lang="ru-RU"/>
        </a:p>
      </dgm:t>
    </dgm:pt>
    <dgm:pt modelId="{2B9D0D45-EA42-419A-8FA0-4EAADABDE848}" type="sibTrans" cxnId="{C61AA1BC-7CC7-47DD-96C9-C814B24D4F99}">
      <dgm:prSet/>
      <dgm:spPr/>
      <dgm:t>
        <a:bodyPr/>
        <a:lstStyle/>
        <a:p>
          <a:endParaRPr lang="ru-RU"/>
        </a:p>
      </dgm:t>
    </dgm:pt>
    <dgm:pt modelId="{746BA3D0-6AAA-4EC5-AA3D-629A95E8F135}" type="pres">
      <dgm:prSet presAssocID="{42138102-4E8E-4094-9625-7EDE59512EE8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4C678A5-F73D-4243-BA79-6BCA9AA4344D}" type="pres">
      <dgm:prSet presAssocID="{D3DB3A37-3C49-4C87-948A-5D0DD715F59D}" presName="circle1" presStyleLbl="node1" presStyleIdx="0" presStyleCnt="1"/>
      <dgm:spPr/>
    </dgm:pt>
    <dgm:pt modelId="{83EABC4A-16D6-4805-9945-C4F569816D43}" type="pres">
      <dgm:prSet presAssocID="{D3DB3A37-3C49-4C87-948A-5D0DD715F59D}" presName="space" presStyleCnt="0"/>
      <dgm:spPr/>
    </dgm:pt>
    <dgm:pt modelId="{EC08C20C-4E1B-47C0-81C6-A4C044E2BFFA}" type="pres">
      <dgm:prSet presAssocID="{D3DB3A37-3C49-4C87-948A-5D0DD715F59D}" presName="rect1" presStyleLbl="alignAcc1" presStyleIdx="0" presStyleCnt="1" custScaleX="119419" custLinFactNeighborX="4462" custLinFactNeighborY="1774"/>
      <dgm:spPr/>
      <dgm:t>
        <a:bodyPr/>
        <a:lstStyle/>
        <a:p>
          <a:endParaRPr lang="ru-RU"/>
        </a:p>
      </dgm:t>
    </dgm:pt>
    <dgm:pt modelId="{A1DC036F-9EFE-4D4F-935F-9314634BA743}" type="pres">
      <dgm:prSet presAssocID="{D3DB3A37-3C49-4C87-948A-5D0DD715F59D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9044291-6505-40AF-A1BD-6BA80923E287}" type="presOf" srcId="{42138102-4E8E-4094-9625-7EDE59512EE8}" destId="{746BA3D0-6AAA-4EC5-AA3D-629A95E8F135}" srcOrd="0" destOrd="0" presId="urn:microsoft.com/office/officeart/2005/8/layout/target3"/>
    <dgm:cxn modelId="{7A05B229-C653-4828-AEF1-5CEACDE67F7F}" type="presOf" srcId="{D3DB3A37-3C49-4C87-948A-5D0DD715F59D}" destId="{A1DC036F-9EFE-4D4F-935F-9314634BA743}" srcOrd="1" destOrd="0" presId="urn:microsoft.com/office/officeart/2005/8/layout/target3"/>
    <dgm:cxn modelId="{C61AA1BC-7CC7-47DD-96C9-C814B24D4F99}" srcId="{42138102-4E8E-4094-9625-7EDE59512EE8}" destId="{D3DB3A37-3C49-4C87-948A-5D0DD715F59D}" srcOrd="0" destOrd="0" parTransId="{14575475-970E-4637-BA7B-E2AA76A8D4BF}" sibTransId="{2B9D0D45-EA42-419A-8FA0-4EAADABDE848}"/>
    <dgm:cxn modelId="{A45BAC9A-5E90-44FF-AA91-98C567F70D81}" type="presOf" srcId="{D3DB3A37-3C49-4C87-948A-5D0DD715F59D}" destId="{EC08C20C-4E1B-47C0-81C6-A4C044E2BFFA}" srcOrd="0" destOrd="0" presId="urn:microsoft.com/office/officeart/2005/8/layout/target3"/>
    <dgm:cxn modelId="{1B0D0C19-BDA0-45EC-B1FA-2BDA13FC9801}" type="presParOf" srcId="{746BA3D0-6AAA-4EC5-AA3D-629A95E8F135}" destId="{24C678A5-F73D-4243-BA79-6BCA9AA4344D}" srcOrd="0" destOrd="0" presId="urn:microsoft.com/office/officeart/2005/8/layout/target3"/>
    <dgm:cxn modelId="{35EA1392-5E97-49E8-BE75-829E79C29C59}" type="presParOf" srcId="{746BA3D0-6AAA-4EC5-AA3D-629A95E8F135}" destId="{83EABC4A-16D6-4805-9945-C4F569816D43}" srcOrd="1" destOrd="0" presId="urn:microsoft.com/office/officeart/2005/8/layout/target3"/>
    <dgm:cxn modelId="{A9274D7D-C93F-404F-8A6C-8FF2C5583EFE}" type="presParOf" srcId="{746BA3D0-6AAA-4EC5-AA3D-629A95E8F135}" destId="{EC08C20C-4E1B-47C0-81C6-A4C044E2BFFA}" srcOrd="2" destOrd="0" presId="urn:microsoft.com/office/officeart/2005/8/layout/target3"/>
    <dgm:cxn modelId="{02F20357-C395-451C-9523-6C8892BBA94F}" type="presParOf" srcId="{746BA3D0-6AAA-4EC5-AA3D-629A95E8F135}" destId="{A1DC036F-9EFE-4D4F-935F-9314634BA743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678A5-F73D-4243-BA79-6BCA9AA4344D}">
      <dsp:nvSpPr>
        <dsp:cNvPr id="0" name=""/>
        <dsp:cNvSpPr/>
      </dsp:nvSpPr>
      <dsp:spPr>
        <a:xfrm>
          <a:off x="-262313" y="0"/>
          <a:ext cx="2167278" cy="216727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8C20C-4E1B-47C0-81C6-A4C044E2BFFA}">
      <dsp:nvSpPr>
        <dsp:cNvPr id="0" name=""/>
        <dsp:cNvSpPr/>
      </dsp:nvSpPr>
      <dsp:spPr>
        <a:xfrm>
          <a:off x="296698" y="0"/>
          <a:ext cx="6452486" cy="21672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Diploma project on the course</a:t>
          </a:r>
          <a:endParaRPr lang="ru-RU" sz="3600" kern="1200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"Automated testing in java" </a:t>
          </a:r>
          <a:endParaRPr lang="ru-RU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96698" y="0"/>
        <a:ext cx="6452486" cy="2167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2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5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9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98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1039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27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96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3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09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511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41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36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98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17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2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7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microsoft.com/office/2007/relationships/hdphoto" Target="../media/hdphoto6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6.png"/><Relationship Id="rId7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1.jpe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Зеленый фон для презентации | Бесплатные фоны для презентаций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25489" y="0"/>
            <a:ext cx="4966511" cy="686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0" y="0"/>
            <a:ext cx="1297577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120881" y="1641368"/>
            <a:ext cx="2896773" cy="482708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Software QA Engineer</a:t>
            </a:r>
          </a:p>
          <a:p>
            <a:pPr algn="l"/>
            <a:r>
              <a:rPr lang="en-US" sz="2000" dirty="0" smtClean="0"/>
              <a:t> </a:t>
            </a:r>
            <a:endParaRPr lang="ru-RU" sz="2000" dirty="0"/>
          </a:p>
        </p:txBody>
      </p:sp>
      <p:pic>
        <p:nvPicPr>
          <p:cNvPr id="1044" name="Picture 20" descr="Bell Integra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" t="34154" r="366" b="33664"/>
          <a:stretch/>
        </p:blipFill>
        <p:spPr bwMode="auto">
          <a:xfrm>
            <a:off x="2736942" y="5405275"/>
            <a:ext cx="1792876" cy="57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Разработка программного обеспечения для банков, программирование на заказ —  SoftCl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54" y="5339323"/>
            <a:ext cx="1289012" cy="6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Service Desk - главная страниц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788" y="5044701"/>
            <a:ext cx="2660630" cy="123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berbank Technology - Zeronights 20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907" y="4959593"/>
            <a:ext cx="1986747" cy="140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БПС-Сбербанк - Форум onliner.by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2" t="3651" r="50986" b="24208"/>
          <a:stretch/>
        </p:blipFill>
        <p:spPr bwMode="auto">
          <a:xfrm>
            <a:off x="583854" y="631611"/>
            <a:ext cx="3043170" cy="3636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41" name="Прямоугольник 1040"/>
          <p:cNvSpPr/>
          <p:nvPr/>
        </p:nvSpPr>
        <p:spPr>
          <a:xfrm>
            <a:off x="3866803" y="631611"/>
            <a:ext cx="4597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Oleg </a:t>
            </a:r>
            <a:r>
              <a:rPr lang="en-US" sz="5400" b="1" cap="none" spc="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Kuzmich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657073747"/>
              </p:ext>
            </p:extLst>
          </p:nvPr>
        </p:nvGraphicFramePr>
        <p:xfrm>
          <a:off x="3866803" y="2345361"/>
          <a:ext cx="6486872" cy="216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05857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992204" y="21558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8315326" y="762872"/>
            <a:ext cx="998828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8" y="1162050"/>
            <a:ext cx="9483249" cy="3905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8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992204" y="21558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6667500" y="762872"/>
            <a:ext cx="264665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elements &amp; constants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019" y="3767033"/>
            <a:ext cx="4300537" cy="142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944888"/>
            <a:ext cx="4454041" cy="3768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5342019" y="1673446"/>
            <a:ext cx="4554456" cy="20935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 отдельные пакеты вынесены классы </a:t>
            </a:r>
            <a:r>
              <a:rPr lang="ru-RU" dirty="0" smtClean="0"/>
              <a:t>веб-элементов, тестовых данных, констант и вспомогательных функций</a:t>
            </a:r>
            <a:endParaRPr lang="ru-RU" dirty="0" smtClean="0"/>
          </a:p>
          <a:p>
            <a:r>
              <a:rPr lang="ru-RU" dirty="0" smtClean="0"/>
              <a:t>Работа </a:t>
            </a:r>
            <a:r>
              <a:rPr lang="ru-RU" dirty="0" smtClean="0"/>
              <a:t>с константами </a:t>
            </a:r>
            <a:r>
              <a:rPr lang="ru-RU" dirty="0" smtClean="0"/>
              <a:t>и тестовыми данными реализована </a:t>
            </a:r>
            <a:r>
              <a:rPr lang="ru-RU" dirty="0" smtClean="0"/>
              <a:t>через интерфейсные классы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73" y="4982270"/>
            <a:ext cx="2224496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5268020"/>
            <a:ext cx="12668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26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91576" y="249919"/>
            <a:ext cx="31822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Checklist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635859" y="1048832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testing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169" name="Picture 1" descr="C:\Users\Kom\Desktop\Demo\Чек-лист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1" y="1522523"/>
            <a:ext cx="8278813" cy="5124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s://pbs.twimg.com/media/D4dAerXXkAAJ-1c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7" t="34936" r="3015" b="41957"/>
          <a:stretch/>
        </p:blipFill>
        <p:spPr bwMode="auto">
          <a:xfrm>
            <a:off x="4114799" y="421368"/>
            <a:ext cx="4970303" cy="10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inal Surge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034" y="1586407"/>
            <a:ext cx="2625631" cy="8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84269" y="249919"/>
            <a:ext cx="3196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Case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026260" y="1021339"/>
            <a:ext cx="2288440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BaseTest.java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0" y="1438275"/>
            <a:ext cx="4838700" cy="344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92769"/>
            <a:ext cx="3790950" cy="4448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886325"/>
            <a:ext cx="2514600" cy="1485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514350" y="5350097"/>
            <a:ext cx="6476999" cy="122215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Перед началом каждого теста выполняется загрузка веб-драйвера, инициализация страниц, установка параметров запуска браузера</a:t>
            </a:r>
          </a:p>
          <a:p>
            <a:r>
              <a:rPr lang="ru-RU" dirty="0" smtClean="0"/>
              <a:t>По окончанию теста выполняется закрытие браузера и выгрузка драйвера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299269" y="68944"/>
            <a:ext cx="3196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Case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7534275" y="928108"/>
            <a:ext cx="2038351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LoginTest.java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9" y="909059"/>
            <a:ext cx="6032660" cy="1980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2965607"/>
            <a:ext cx="6850062" cy="1612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6" y="4641291"/>
            <a:ext cx="5397500" cy="2092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473076" y="4108391"/>
            <a:ext cx="2596354" cy="463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Выход из системы</a:t>
            </a:r>
            <a:endParaRPr lang="ru-RU" dirty="0"/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6358248" y="1572312"/>
            <a:ext cx="4043052" cy="13137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Проверка авторизации в системе с корректными данными</a:t>
            </a:r>
          </a:p>
          <a:p>
            <a:r>
              <a:rPr lang="ru-RU" dirty="0" smtClean="0"/>
              <a:t>Авторизация с неправильным паролем</a:t>
            </a:r>
            <a:endParaRPr lang="ru-RU" dirty="0"/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5929623" y="5280119"/>
            <a:ext cx="4043052" cy="1263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Для сохранения конфиденциальности логин/пароль считывается из переменных среды окружения </a:t>
            </a:r>
            <a:r>
              <a:rPr lang="en-US" dirty="0" err="1" smtClean="0"/>
              <a:t>CirlceCI</a:t>
            </a:r>
            <a:r>
              <a:rPr lang="ru-RU" dirty="0" smtClean="0"/>
              <a:t>, а при локальном запуске из файла </a:t>
            </a:r>
            <a:r>
              <a:rPr lang="en-US" dirty="0" err="1" smtClean="0"/>
              <a:t>config.property</a:t>
            </a:r>
            <a:r>
              <a:rPr lang="ru-RU" dirty="0" smtClean="0"/>
              <a:t> не доступного </a:t>
            </a:r>
            <a:r>
              <a:rPr lang="ru-RU" dirty="0"/>
              <a:t>в </a:t>
            </a:r>
            <a:r>
              <a:rPr lang="ru-RU" dirty="0" err="1"/>
              <a:t>репозитории</a:t>
            </a:r>
            <a:r>
              <a:rPr lang="ru-RU" dirty="0"/>
              <a:t> </a:t>
            </a:r>
            <a:r>
              <a:rPr lang="en-US" dirty="0" smtClean="0"/>
              <a:t>GitHub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1836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673947" y="118838"/>
            <a:ext cx="31969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Case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962025" y="928108"/>
            <a:ext cx="7972425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TrainingVolume.java, Statistics.java, TrainingCalendar.java and etc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98" y="1388052"/>
            <a:ext cx="4090677" cy="1983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3562350"/>
            <a:ext cx="7011987" cy="2903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Объект 2"/>
          <p:cNvSpPr txBox="1">
            <a:spLocks/>
          </p:cNvSpPr>
          <p:nvPr/>
        </p:nvSpPr>
        <p:spPr>
          <a:xfrm>
            <a:off x="427038" y="1407789"/>
            <a:ext cx="4983162" cy="1106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Проверка отображения объема тренировок</a:t>
            </a:r>
          </a:p>
          <a:p>
            <a:r>
              <a:rPr lang="ru-RU" dirty="0" smtClean="0"/>
              <a:t>Быстрое добавление тренировки</a:t>
            </a:r>
          </a:p>
          <a:p>
            <a:pPr marL="0" indent="0">
              <a:buNone/>
            </a:pPr>
            <a:r>
              <a:rPr lang="ru-RU" dirty="0" smtClean="0"/>
              <a:t>и так далее …</a:t>
            </a:r>
            <a:endParaRPr lang="ru-RU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1367147" y="2647951"/>
            <a:ext cx="4295775" cy="9033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В тест-кейсе по добавлению тренировки применена техника тестирования граничных значений: при помощи аннотации </a:t>
            </a:r>
            <a:r>
              <a:rPr lang="en-US" dirty="0" smtClean="0"/>
              <a:t>@</a:t>
            </a:r>
            <a:r>
              <a:rPr lang="en-US" dirty="0" err="1" smtClean="0"/>
              <a:t>DataProvider</a:t>
            </a:r>
            <a:r>
              <a:rPr lang="ru-RU" dirty="0" smtClean="0"/>
              <a:t> в одном тестовом сценарии в календарь добавляется тренировка «на вчера», «на сегодня» и «на завтра»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4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62025" y="142426"/>
            <a:ext cx="23567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CI / CD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962025" y="928108"/>
            <a:ext cx="7972425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 &amp;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delivery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84968" y="1349953"/>
            <a:ext cx="9126537" cy="61219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Запуск и выполнение тестов реализовано при помощи сервиса непрерывной интеграции и развертывания «</a:t>
            </a:r>
            <a:r>
              <a:rPr lang="en-US" dirty="0" err="1" smtClean="0"/>
              <a:t>CircleCI</a:t>
            </a:r>
            <a:r>
              <a:rPr lang="ru-RU" dirty="0" smtClean="0"/>
              <a:t>»</a:t>
            </a:r>
            <a:endParaRPr lang="ru-R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1971676"/>
            <a:ext cx="10860087" cy="45910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415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962025" y="142426"/>
            <a:ext cx="23567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CI / CD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962025" y="928108"/>
            <a:ext cx="7972425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integration &amp;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continuous delivery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46014"/>
            <a:ext cx="2724150" cy="61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54" y="1466055"/>
            <a:ext cx="2775781" cy="5106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3348037" y="2305049"/>
            <a:ext cx="3200400" cy="35147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 smtClean="0"/>
          </a:p>
          <a:p>
            <a:r>
              <a:rPr lang="ru-RU" dirty="0" smtClean="0"/>
              <a:t>Выполнена </a:t>
            </a:r>
            <a:r>
              <a:rPr lang="ru-RU" dirty="0"/>
              <a:t>настройка на ежедневный запуск всех тестов для полной проверки </a:t>
            </a:r>
            <a:r>
              <a:rPr lang="ru-RU" dirty="0" smtClean="0"/>
              <a:t>системы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/>
              <a:t>Кроме этого, при каждом </a:t>
            </a:r>
            <a:r>
              <a:rPr lang="ru-RU" dirty="0" err="1"/>
              <a:t>коммите</a:t>
            </a:r>
            <a:r>
              <a:rPr lang="ru-RU" dirty="0"/>
              <a:t> изменений на </a:t>
            </a:r>
            <a:r>
              <a:rPr lang="en-US" dirty="0"/>
              <a:t>GitHub </a:t>
            </a:r>
            <a:r>
              <a:rPr lang="ru-RU" dirty="0"/>
              <a:t>в </a:t>
            </a:r>
            <a:r>
              <a:rPr lang="en-US" dirty="0" err="1"/>
              <a:t>CircleCI</a:t>
            </a:r>
            <a:r>
              <a:rPr lang="en-US" dirty="0"/>
              <a:t> </a:t>
            </a:r>
            <a:r>
              <a:rPr lang="ru-RU" dirty="0"/>
              <a:t>запускается минимальный набор </a:t>
            </a:r>
            <a:r>
              <a:rPr lang="ru-RU" dirty="0" smtClean="0"/>
              <a:t>тестов</a:t>
            </a:r>
            <a:endParaRPr lang="ru-RU" dirty="0"/>
          </a:p>
        </p:txBody>
      </p:sp>
      <p:sp>
        <p:nvSpPr>
          <p:cNvPr id="2" name="Стрелка влево 1"/>
          <p:cNvSpPr/>
          <p:nvPr/>
        </p:nvSpPr>
        <p:spPr>
          <a:xfrm>
            <a:off x="3352800" y="2024061"/>
            <a:ext cx="1471612" cy="5619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трелка вправо 2"/>
          <p:cNvSpPr/>
          <p:nvPr/>
        </p:nvSpPr>
        <p:spPr>
          <a:xfrm>
            <a:off x="5081587" y="5571908"/>
            <a:ext cx="1466850" cy="495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23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012711" y="46727"/>
            <a:ext cx="2371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Report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7019926" y="860984"/>
            <a:ext cx="2609850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logging and reporting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247774" y="668084"/>
            <a:ext cx="5657851" cy="46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Log4j</a:t>
            </a:r>
            <a:r>
              <a:rPr lang="ru-RU" dirty="0" smtClean="0"/>
              <a:t> – удобное </a:t>
            </a:r>
            <a:r>
              <a:rPr lang="ru-RU" dirty="0" err="1" smtClean="0"/>
              <a:t>логирование</a:t>
            </a:r>
            <a:endParaRPr lang="ru-RU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409700"/>
            <a:ext cx="8126413" cy="495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31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012711" y="46727"/>
            <a:ext cx="2371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Report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7019926" y="860984"/>
            <a:ext cx="2609850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logging and reporting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1247774" y="668084"/>
            <a:ext cx="5657851" cy="469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Allure Report – </a:t>
            </a:r>
            <a:r>
              <a:rPr lang="ru-RU" dirty="0" smtClean="0"/>
              <a:t>красивые и понятные отчеты</a:t>
            </a:r>
            <a:endParaRPr lang="ru-RU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4" y="1330453"/>
            <a:ext cx="8402638" cy="52463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47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97650" y="555175"/>
            <a:ext cx="6034805" cy="1311980"/>
          </a:xfrm>
        </p:spPr>
        <p:txBody>
          <a:bodyPr>
            <a:normAutofit/>
          </a:bodyPr>
          <a:lstStyle/>
          <a:p>
            <a:r>
              <a:rPr lang="ru-RU" dirty="0" err="1"/>
              <a:t>Final</a:t>
            </a:r>
            <a:r>
              <a:rPr lang="ru-RU" dirty="0"/>
              <a:t> </a:t>
            </a:r>
            <a:r>
              <a:rPr lang="ru-RU" dirty="0" err="1"/>
              <a:t>Surge</a:t>
            </a:r>
            <a:r>
              <a:rPr lang="ru-RU" dirty="0"/>
              <a:t> ® - </a:t>
            </a:r>
            <a:r>
              <a:rPr lang="ru-RU" dirty="0" smtClean="0"/>
              <a:t>платформа </a:t>
            </a:r>
            <a:r>
              <a:rPr lang="ru-RU" dirty="0"/>
              <a:t>для подготовки </a:t>
            </a:r>
            <a:r>
              <a:rPr lang="ru-RU" dirty="0" smtClean="0"/>
              <a:t>спортсменов, команд и клубов</a:t>
            </a:r>
          </a:p>
        </p:txBody>
      </p:sp>
      <p:sp>
        <p:nvSpPr>
          <p:cNvPr id="8" name="Объект 3"/>
          <p:cNvSpPr txBox="1">
            <a:spLocks/>
          </p:cNvSpPr>
          <p:nvPr/>
        </p:nvSpPr>
        <p:spPr>
          <a:xfrm>
            <a:off x="543390" y="5100842"/>
            <a:ext cx="9766522" cy="1283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Тренеры могут </a:t>
            </a:r>
            <a:r>
              <a:rPr lang="ru-RU" dirty="0" smtClean="0"/>
              <a:t>просматривать и управлять </a:t>
            </a:r>
            <a:r>
              <a:rPr lang="ru-RU" dirty="0"/>
              <a:t>календарями тренировок своих </a:t>
            </a:r>
            <a:r>
              <a:rPr lang="ru-RU" dirty="0" smtClean="0"/>
              <a:t>спортсменов</a:t>
            </a:r>
          </a:p>
          <a:p>
            <a:r>
              <a:rPr lang="ru-RU" dirty="0" smtClean="0"/>
              <a:t>Платформа </a:t>
            </a:r>
            <a:r>
              <a:rPr lang="ru-RU" dirty="0"/>
              <a:t>включает в себя почтовый ящик тренера для прямого личного общения и частные социальные стены, которые обеспечивают </a:t>
            </a:r>
            <a:r>
              <a:rPr lang="ru-RU" dirty="0" smtClean="0"/>
              <a:t>доступ </a:t>
            </a:r>
            <a:r>
              <a:rPr lang="ru-RU" dirty="0"/>
              <a:t>к социальным сетям для повышения мотивации и вовлеченности </a:t>
            </a:r>
            <a:r>
              <a:rPr lang="ru-RU" dirty="0" smtClean="0"/>
              <a:t>спортсменов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253034" y="555175"/>
            <a:ext cx="3789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Final Surge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4" y="1361455"/>
            <a:ext cx="7470730" cy="350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одзаголовок 2"/>
          <p:cNvSpPr txBox="1">
            <a:spLocks/>
          </p:cNvSpPr>
          <p:nvPr/>
        </p:nvSpPr>
        <p:spPr>
          <a:xfrm>
            <a:off x="7264064" y="307094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4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47843" y="171490"/>
            <a:ext cx="3700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Difficulties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Объект 2"/>
          <p:cNvSpPr txBox="1">
            <a:spLocks/>
          </p:cNvSpPr>
          <p:nvPr/>
        </p:nvSpPr>
        <p:spPr>
          <a:xfrm>
            <a:off x="390524" y="4887659"/>
            <a:ext cx="6819900" cy="904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Трудности? Наверно были… как без них, но:</a:t>
            </a:r>
          </a:p>
          <a:p>
            <a:pPr marL="0" indent="0">
              <a:buNone/>
            </a:pPr>
            <a:r>
              <a:rPr lang="en-US" dirty="0" smtClean="0"/>
              <a:t>Google + </a:t>
            </a:r>
            <a:r>
              <a:rPr lang="en-US" dirty="0" err="1" smtClean="0"/>
              <a:t>stackoverflow</a:t>
            </a:r>
            <a:r>
              <a:rPr lang="en-US" dirty="0" smtClean="0"/>
              <a:t> + </a:t>
            </a:r>
            <a:r>
              <a:rPr lang="ru-RU" dirty="0" smtClean="0"/>
              <a:t>преподаватель = и нет трудностей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/>
          </a:p>
        </p:txBody>
      </p:sp>
      <p:pic>
        <p:nvPicPr>
          <p:cNvPr id="20482" name="Picture 2" descr="https://www.ubackground.com/_ph/2/2465726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3" y="1161480"/>
            <a:ext cx="3037205" cy="18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pbs.twimg.com/media/EAKqvfyW4AEw-im.png:lar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486" name="Picture 6" descr="https://pbs.twimg.com/media/EAKqvfyW4AEw-im.pn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2647907"/>
            <a:ext cx="3660774" cy="14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6151" y="1909750"/>
            <a:ext cx="1762801" cy="3805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Подзаголовок 2"/>
          <p:cNvSpPr txBox="1">
            <a:spLocks/>
          </p:cNvSpPr>
          <p:nvPr/>
        </p:nvSpPr>
        <p:spPr>
          <a:xfrm>
            <a:off x="6019799" y="3602731"/>
            <a:ext cx="904877" cy="120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9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ru-RU" sz="9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Подзаголовок 2"/>
          <p:cNvSpPr txBox="1">
            <a:spLocks/>
          </p:cNvSpPr>
          <p:nvPr/>
        </p:nvSpPr>
        <p:spPr>
          <a:xfrm>
            <a:off x="1570986" y="2392981"/>
            <a:ext cx="904877" cy="12001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9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ru-RU" sz="9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Подзаголовок 2"/>
          <p:cNvSpPr txBox="1">
            <a:spLocks/>
          </p:cNvSpPr>
          <p:nvPr/>
        </p:nvSpPr>
        <p:spPr>
          <a:xfrm>
            <a:off x="4906828" y="1048831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testing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634258" y="310702"/>
            <a:ext cx="2013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Подзаголовок 2"/>
          <p:cNvSpPr txBox="1">
            <a:spLocks/>
          </p:cNvSpPr>
          <p:nvPr/>
        </p:nvSpPr>
        <p:spPr>
          <a:xfrm>
            <a:off x="704850" y="1127199"/>
            <a:ext cx="4276726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project and running tests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458" name="Picture 2" descr="https://cloud.netlifyusercontent.com/assets/344dbf88-fdf9-42bb-adb4-46f01eedd629/0014918d-5d7c-4156-825b-fc2c12469ac5/02-value-diagram-o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562785"/>
            <a:ext cx="6497181" cy="499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8143874" y="1076325"/>
            <a:ext cx="3362325" cy="77564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200" dirty="0" smtClean="0">
                <a:solidFill>
                  <a:srgbClr val="C00000"/>
                </a:solidFill>
              </a:rPr>
              <a:t>Спасибо</a:t>
            </a:r>
            <a:endParaRPr lang="ru-RU" sz="3200" dirty="0">
              <a:solidFill>
                <a:srgbClr val="C00000"/>
              </a:solidFill>
            </a:endParaRPr>
          </a:p>
        </p:txBody>
      </p:sp>
      <p:sp>
        <p:nvSpPr>
          <p:cNvPr id="11" name="Объект 2"/>
          <p:cNvSpPr txBox="1">
            <a:spLocks/>
          </p:cNvSpPr>
          <p:nvPr/>
        </p:nvSpPr>
        <p:spPr>
          <a:xfrm>
            <a:off x="8134349" y="1857375"/>
            <a:ext cx="3362325" cy="77564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200" dirty="0" smtClean="0">
                <a:solidFill>
                  <a:srgbClr val="C00000"/>
                </a:solidFill>
              </a:rPr>
              <a:t>за</a:t>
            </a:r>
            <a:endParaRPr lang="ru-RU" sz="3200" dirty="0">
              <a:solidFill>
                <a:srgbClr val="C00000"/>
              </a:solidFill>
            </a:endParaRPr>
          </a:p>
        </p:txBody>
      </p:sp>
      <p:sp>
        <p:nvSpPr>
          <p:cNvPr id="12" name="Объект 2"/>
          <p:cNvSpPr txBox="1">
            <a:spLocks/>
          </p:cNvSpPr>
          <p:nvPr/>
        </p:nvSpPr>
        <p:spPr>
          <a:xfrm>
            <a:off x="8134349" y="2638425"/>
            <a:ext cx="3362325" cy="775649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3200" dirty="0" smtClean="0">
                <a:solidFill>
                  <a:srgbClr val="C00000"/>
                </a:solidFill>
              </a:rPr>
              <a:t>внимание!</a:t>
            </a:r>
            <a:endParaRPr lang="ru-RU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nal Surg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251848"/>
            <a:ext cx="2625631" cy="81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472989" y="1515630"/>
            <a:ext cx="3761874" cy="4909231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Платформа </a:t>
            </a:r>
            <a:r>
              <a:rPr lang="ru-RU" dirty="0" err="1"/>
              <a:t>Final</a:t>
            </a:r>
            <a:r>
              <a:rPr lang="ru-RU" dirty="0"/>
              <a:t> </a:t>
            </a:r>
            <a:r>
              <a:rPr lang="ru-RU" dirty="0" err="1"/>
              <a:t>Surge</a:t>
            </a:r>
            <a:r>
              <a:rPr lang="ru-RU" dirty="0"/>
              <a:t> </a:t>
            </a:r>
            <a:r>
              <a:rPr lang="ru-RU" dirty="0" smtClean="0"/>
              <a:t>дает возможность вести дневник физической активности</a:t>
            </a:r>
          </a:p>
          <a:p>
            <a:r>
              <a:rPr lang="ru-RU" dirty="0" smtClean="0"/>
              <a:t>В системе отображается календарь тренировок</a:t>
            </a:r>
            <a:r>
              <a:rPr lang="ru-RU" dirty="0"/>
              <a:t>, каждая из которых имеет цветовую маркировку, чтобы мгновенно показать </a:t>
            </a:r>
            <a:r>
              <a:rPr lang="ru-RU" dirty="0" smtClean="0"/>
              <a:t>её состояние</a:t>
            </a:r>
          </a:p>
          <a:p>
            <a:r>
              <a:rPr lang="ru-RU" dirty="0" smtClean="0"/>
              <a:t>Можно выбрать вид тренировки – велосипед, бег, ходьба, плавание и многое другое, </a:t>
            </a:r>
            <a:r>
              <a:rPr lang="ru-RU" dirty="0"/>
              <a:t>а также сохранять свои любимые </a:t>
            </a:r>
            <a:r>
              <a:rPr lang="ru-RU" dirty="0" smtClean="0"/>
              <a:t>маршруты</a:t>
            </a:r>
          </a:p>
          <a:p>
            <a:r>
              <a:rPr lang="ru-RU" dirty="0"/>
              <a:t>Приложение синхронизируется с </a:t>
            </a:r>
            <a:r>
              <a:rPr lang="ru-RU" dirty="0" err="1"/>
              <a:t>Garmin</a:t>
            </a:r>
            <a:r>
              <a:rPr lang="ru-RU" dirty="0"/>
              <a:t> ® </a:t>
            </a:r>
            <a:r>
              <a:rPr lang="ru-RU" dirty="0" err="1"/>
              <a:t>Connect</a:t>
            </a:r>
            <a:r>
              <a:rPr lang="ru-RU" dirty="0"/>
              <a:t>, </a:t>
            </a:r>
            <a:r>
              <a:rPr lang="ru-RU" dirty="0" err="1"/>
              <a:t>Strava</a:t>
            </a:r>
            <a:r>
              <a:rPr lang="ru-RU" dirty="0"/>
              <a:t> ® и другими платформами для доступа </a:t>
            </a:r>
            <a:r>
              <a:rPr lang="ru-RU" dirty="0" smtClean="0"/>
              <a:t>к спортивным </a:t>
            </a:r>
            <a:r>
              <a:rPr lang="ru-RU" dirty="0"/>
              <a:t>часам и аналогичным устройствам слежения и предоставляет высокоточную информацию о </a:t>
            </a:r>
            <a:r>
              <a:rPr lang="ru-RU" dirty="0" err="1" smtClean="0"/>
              <a:t>геопозиционировании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068108"/>
            <a:ext cx="5855319" cy="5076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7156782" y="402776"/>
            <a:ext cx="3789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Final Surge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Подзаголовок 2"/>
          <p:cNvSpPr txBox="1">
            <a:spLocks/>
          </p:cNvSpPr>
          <p:nvPr/>
        </p:nvSpPr>
        <p:spPr>
          <a:xfrm>
            <a:off x="7167812" y="154695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90179" y="251285"/>
            <a:ext cx="5432389" cy="1219200"/>
          </a:xfrm>
        </p:spPr>
        <p:txBody>
          <a:bodyPr>
            <a:normAutofit/>
          </a:bodyPr>
          <a:lstStyle/>
          <a:p>
            <a:r>
              <a:rPr lang="ru-RU" dirty="0" smtClean="0"/>
              <a:t>Наличие на платформе различных калькуляторов позволяет рассчитывать показатели, чтобы быть </a:t>
            </a:r>
            <a:r>
              <a:rPr lang="ru-RU" dirty="0"/>
              <a:t>уверенным, что </a:t>
            </a:r>
            <a:r>
              <a:rPr lang="ru-RU" dirty="0" smtClean="0"/>
              <a:t>тренировки идут в правильном темпе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2084" t="22346" r="33125" b="4815"/>
          <a:stretch/>
        </p:blipFill>
        <p:spPr>
          <a:xfrm>
            <a:off x="5494420" y="1554462"/>
            <a:ext cx="3575607" cy="4210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419097" y="547155"/>
            <a:ext cx="37898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Final Surge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30127" y="299074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19" y="1457998"/>
            <a:ext cx="3915085" cy="3822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74719" y="5071936"/>
            <a:ext cx="5468356" cy="1312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Приложение </a:t>
            </a:r>
            <a:r>
              <a:rPr lang="ru-RU" dirty="0" smtClean="0"/>
              <a:t>отслеживает жизненно </a:t>
            </a:r>
            <a:r>
              <a:rPr lang="ru-RU" dirty="0"/>
              <a:t>важные </a:t>
            </a:r>
            <a:r>
              <a:rPr lang="ru-RU" dirty="0" smtClean="0"/>
              <a:t>показатели - информацию </a:t>
            </a:r>
            <a:r>
              <a:rPr lang="ru-RU" dirty="0"/>
              <a:t>о </a:t>
            </a:r>
            <a:r>
              <a:rPr lang="ru-RU" dirty="0" smtClean="0"/>
              <a:t>весе</a:t>
            </a:r>
            <a:r>
              <a:rPr lang="ru-RU" dirty="0"/>
              <a:t>, сне, кровяном давлении и т.д</a:t>
            </a:r>
            <a:r>
              <a:rPr lang="ru-RU" dirty="0" smtClean="0"/>
              <a:t>. чтобы контролировать общее </a:t>
            </a:r>
            <a:r>
              <a:rPr lang="ru-RU" dirty="0"/>
              <a:t>состояние здоровья и прогресс в связи с улучшением физической </a:t>
            </a:r>
            <a:r>
              <a:rPr lang="ru-RU" dirty="0" smtClean="0"/>
              <a:t>формы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17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9479" y="282122"/>
            <a:ext cx="56895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Technology stack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86274" y="1053054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testing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100" name="Picture 4" descr="https://res.cloudinary.com/practicaldev/image/fetch/s--ygOpav94--/c_limit%2Cf_auto%2Cfl_progressive%2Cq_auto%2Cw_880/https:/raw.githubusercontent.com/detain/svg-logos/780f25886640cef088af994181646db2f6b1a3f8/svg/selenium-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773" y="1837252"/>
            <a:ext cx="1234177" cy="1137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pinclipart.com/picdir/big/315-3152417_testng-is-also-for-the-java-programming-langu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218" y="1287788"/>
            <a:ext cx="3091279" cy="753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dn.freelogovectors.net/wp-content/uploads/2020/11/maven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11" y="3484167"/>
            <a:ext cx="2229658" cy="56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upload.wikimedia.org/wikipedia/commons/thumb/f/f9/Apache_Log4j_Logo.png/1599px-Apache_Log4j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174" y="3302395"/>
            <a:ext cx="1718745" cy="659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bellatrix.solutions/content/uploads/Allure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068" y="5030798"/>
            <a:ext cx="2672180" cy="1083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jibai31.files.wordpress.com/2015/07/circleci-logo.jp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49176" y1="7947" x2="49176" y2="7947"/>
                        <a14:foregroundMark x1="49725" y1="33444" x2="48626" y2="33444"/>
                        <a14:foregroundMark x1="7143" y1="81126" x2="7143" y2="81126"/>
                        <a14:foregroundMark x1="13462" y1="82781" x2="13462" y2="82781"/>
                        <a14:foregroundMark x1="3846" y1="84437" x2="3846" y2="84437"/>
                        <a14:foregroundMark x1="1648" y1="90397" x2="1648" y2="90397"/>
                        <a14:foregroundMark x1="6044" y1="97351" x2="6044" y2="97351"/>
                        <a14:foregroundMark x1="20330" y1="82781" x2="20330" y2="93377"/>
                        <a14:foregroundMark x1="20330" y1="75166" x2="20330" y2="75166"/>
                        <a14:foregroundMark x1="25549" y1="84437" x2="24725" y2="91391"/>
                        <a14:foregroundMark x1="35165" y1="86093" x2="34066" y2="90066"/>
                        <a14:foregroundMark x1="53022" y1="80795" x2="53297" y2="89735"/>
                        <a14:foregroundMark x1="61264" y1="89073" x2="68681" y2="89073"/>
                        <a14:foregroundMark x1="78846" y1="91391" x2="81319" y2="81788"/>
                        <a14:foregroundMark x1="97253" y1="83444" x2="97802" y2="89073"/>
                        <a14:foregroundMark x1="97253" y1="76159" x2="97253" y2="76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05" y="5224041"/>
            <a:ext cx="1422589" cy="118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Объект 2"/>
          <p:cNvSpPr txBox="1">
            <a:spLocks/>
          </p:cNvSpPr>
          <p:nvPr/>
        </p:nvSpPr>
        <p:spPr>
          <a:xfrm>
            <a:off x="319356" y="2494152"/>
            <a:ext cx="2725277" cy="38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Язык программирования</a:t>
            </a:r>
            <a:endParaRPr lang="ru-RU" dirty="0"/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7740322" y="3906181"/>
            <a:ext cx="2370758" cy="32091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Библиотека </a:t>
            </a:r>
            <a:r>
              <a:rPr lang="ru-RU" dirty="0" err="1" smtClean="0"/>
              <a:t>логирования</a:t>
            </a:r>
            <a:endParaRPr lang="en-US" dirty="0"/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4127773" y="3139041"/>
            <a:ext cx="2761820" cy="66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Инструмент </a:t>
            </a:r>
            <a:r>
              <a:rPr lang="ru-RU" dirty="0" smtClean="0"/>
              <a:t>управления браузерами</a:t>
            </a:r>
            <a:endParaRPr lang="en-US" dirty="0"/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799388" y="3962376"/>
            <a:ext cx="3328385" cy="38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Управление </a:t>
            </a:r>
            <a:r>
              <a:rPr lang="ru-RU" dirty="0"/>
              <a:t>и </a:t>
            </a:r>
            <a:r>
              <a:rPr lang="ru-RU" dirty="0" smtClean="0"/>
              <a:t>сборка проекта</a:t>
            </a:r>
            <a:endParaRPr lang="en-US" dirty="0"/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6665230" y="2087976"/>
            <a:ext cx="3328385" cy="384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Платформа </a:t>
            </a:r>
            <a:r>
              <a:rPr lang="ru-RU" dirty="0" smtClean="0"/>
              <a:t>тестирование</a:t>
            </a:r>
            <a:endParaRPr lang="en-US" dirty="0"/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536781" y="5814181"/>
            <a:ext cx="3328385" cy="38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Фреймворк для </a:t>
            </a:r>
            <a:r>
              <a:rPr lang="ru-RU" dirty="0"/>
              <a:t>создания </a:t>
            </a:r>
            <a:r>
              <a:rPr lang="ru-RU" dirty="0" smtClean="0"/>
              <a:t>отчётов</a:t>
            </a:r>
            <a:endParaRPr lang="en-US" dirty="0"/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7809382" y="5305677"/>
            <a:ext cx="1441132" cy="704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Сервис </a:t>
            </a:r>
            <a:r>
              <a:rPr lang="ru-RU" dirty="0"/>
              <a:t>непрерывной интеграции </a:t>
            </a:r>
            <a:r>
              <a:rPr lang="ru-RU" dirty="0" smtClean="0"/>
              <a:t>и развертывания</a:t>
            </a:r>
            <a:endParaRPr lang="en-US" dirty="0"/>
          </a:p>
        </p:txBody>
      </p:sp>
      <p:pic>
        <p:nvPicPr>
          <p:cNvPr id="4118" name="Picture 22" descr="https://dev.by/storage/images/10/38/24/61/derived/8877888dc0c2024d7380a39554e2542c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437" b="94521" l="7620" r="95634">
                        <a14:foregroundMark x1="18921" y1="33486" x2="18921" y2="33486"/>
                        <a14:foregroundMark x1="23716" y1="40487" x2="23716" y2="40487"/>
                        <a14:foregroundMark x1="39298" y1="59817" x2="39298" y2="59817"/>
                        <a14:foregroundMark x1="36301" y1="54033" x2="36301" y2="54033"/>
                        <a14:foregroundMark x1="11558" y1="58295" x2="11558" y2="58295"/>
                        <a14:foregroundMark x1="25599" y1="68037" x2="25599" y2="68037"/>
                        <a14:foregroundMark x1="20976" y1="76865" x2="20976" y2="76865"/>
                        <a14:foregroundMark x1="7791" y1="82344" x2="7791" y2="82344"/>
                        <a14:foregroundMark x1="35959" y1="87367" x2="35959" y2="87367"/>
                        <a14:foregroundMark x1="49572" y1="63318" x2="49572" y2="63318"/>
                        <a14:foregroundMark x1="70634" y1="63775" x2="70634" y2="63775"/>
                        <a14:foregroundMark x1="90839" y1="59056" x2="90839" y2="59056"/>
                        <a14:foregroundMark x1="63185" y1="63775" x2="63185" y2="63775"/>
                        <a14:foregroundMark x1="24914" y1="59513" x2="24914" y2="59513"/>
                        <a14:foregroundMark x1="28253" y1="58752" x2="28253" y2="58752"/>
                        <a14:foregroundMark x1="35702" y1="66210" x2="35702" y2="66210"/>
                        <a14:foregroundMark x1="24486" y1="91172" x2="24486" y2="91172"/>
                        <a14:foregroundMark x1="28425" y1="89041" x2="28425" y2="89041"/>
                        <a14:foregroundMark x1="31764" y1="89498" x2="31764" y2="89498"/>
                        <a14:foregroundMark x1="21404" y1="90715" x2="21404" y2="90715"/>
                        <a14:foregroundMark x1="49743" y1="72603" x2="49743" y2="72603"/>
                        <a14:foregroundMark x1="68236" y1="56621" x2="68836" y2="56925"/>
                        <a14:foregroundMark x1="89298" y1="56621" x2="89298" y2="56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1" y="1419726"/>
            <a:ext cx="2167318" cy="112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Объект 2"/>
          <p:cNvSpPr txBox="1">
            <a:spLocks/>
          </p:cNvSpPr>
          <p:nvPr/>
        </p:nvSpPr>
        <p:spPr>
          <a:xfrm>
            <a:off x="3929331" y="4923959"/>
            <a:ext cx="2725277" cy="384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Система контроля версий</a:t>
            </a:r>
            <a:endParaRPr lang="ru-RU" dirty="0"/>
          </a:p>
        </p:txBody>
      </p:sp>
      <p:pic>
        <p:nvPicPr>
          <p:cNvPr id="4120" name="Picture 24" descr="https://pbs.twimg.com/media/DxDwC_cX4AEy33T.png:lar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391" y="4331787"/>
            <a:ext cx="1764562" cy="586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43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09479" y="282122"/>
            <a:ext cx="56895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Technology stack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486274" y="1053054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automated testing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https://mk0softwaretest0wpxx.kinstacdn.com/wp-content/uploads/2017/12/Selenium-Continuous-Integration-With-Jenkin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66" b="9330"/>
          <a:stretch/>
        </p:blipFill>
        <p:spPr bwMode="auto">
          <a:xfrm>
            <a:off x="1105398" y="1532048"/>
            <a:ext cx="5619251" cy="49899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bellatrix.solutions/content/uploads/Allur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98" y="2992347"/>
            <a:ext cx="1206219" cy="48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jibai31.files.wordpress.com/2015/07/circleci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32" y="3198392"/>
            <a:ext cx="1086291" cy="9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s://upload.wikimedia.org/wikipedia/commons/thumb/f/f9/Apache_Log4j_Logo.png/1599px-Apache_Log4j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25" y="5506398"/>
            <a:ext cx="940072" cy="360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2" descr="https://dev.by/storage/images/10/38/24/61/derived/8877888dc0c2024d7380a39554e2542c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437" b="94521" l="7620" r="95634">
                        <a14:foregroundMark x1="18921" y1="33486" x2="18921" y2="33486"/>
                        <a14:foregroundMark x1="23716" y1="40487" x2="23716" y2="40487"/>
                        <a14:foregroundMark x1="39298" y1="59817" x2="39298" y2="59817"/>
                        <a14:foregroundMark x1="36301" y1="54033" x2="36301" y2="54033"/>
                        <a14:foregroundMark x1="11558" y1="58295" x2="11558" y2="58295"/>
                        <a14:foregroundMark x1="25599" y1="68037" x2="25599" y2="68037"/>
                        <a14:foregroundMark x1="20976" y1="76865" x2="20976" y2="76865"/>
                        <a14:foregroundMark x1="7791" y1="82344" x2="7791" y2="82344"/>
                        <a14:foregroundMark x1="35959" y1="87367" x2="35959" y2="87367"/>
                        <a14:foregroundMark x1="49572" y1="63318" x2="49572" y2="63318"/>
                        <a14:foregroundMark x1="70634" y1="63775" x2="70634" y2="63775"/>
                        <a14:foregroundMark x1="90839" y1="59056" x2="90839" y2="59056"/>
                        <a14:foregroundMark x1="63185" y1="63775" x2="63185" y2="63775"/>
                        <a14:foregroundMark x1="24914" y1="59513" x2="24914" y2="59513"/>
                        <a14:foregroundMark x1="28253" y1="58752" x2="28253" y2="58752"/>
                        <a14:foregroundMark x1="35702" y1="66210" x2="35702" y2="66210"/>
                        <a14:foregroundMark x1="24486" y1="91172" x2="24486" y2="91172"/>
                        <a14:foregroundMark x1="28425" y1="89041" x2="28425" y2="89041"/>
                        <a14:foregroundMark x1="31764" y1="89498" x2="31764" y2="89498"/>
                        <a14:foregroundMark x1="21404" y1="90715" x2="21404" y2="90715"/>
                        <a14:foregroundMark x1="49743" y1="72603" x2="49743" y2="72603"/>
                        <a14:foregroundMark x1="68236" y1="56621" x2="68836" y2="56925"/>
                        <a14:foregroundMark x1="89298" y1="56621" x2="89298" y2="56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281" y="1532048"/>
            <a:ext cx="1527368" cy="794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Объект 2"/>
          <p:cNvSpPr txBox="1">
            <a:spLocks/>
          </p:cNvSpPr>
          <p:nvPr/>
        </p:nvSpPr>
        <p:spPr>
          <a:xfrm>
            <a:off x="7227968" y="1478380"/>
            <a:ext cx="2744707" cy="247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Фреймворк</a:t>
            </a:r>
          </a:p>
          <a:p>
            <a:pPr marL="0" indent="0">
              <a:buNone/>
            </a:pPr>
            <a:r>
              <a:rPr lang="ru-RU" sz="2800" dirty="0" smtClean="0"/>
              <a:t>тестирования</a:t>
            </a:r>
          </a:p>
          <a:p>
            <a:pPr marL="0" indent="0">
              <a:buNone/>
            </a:pPr>
            <a:r>
              <a:rPr lang="ru-RU" sz="2800" dirty="0" smtClean="0"/>
              <a:t>проекта</a:t>
            </a:r>
          </a:p>
          <a:p>
            <a:pPr marL="0" indent="0">
              <a:buNone/>
            </a:pPr>
            <a:r>
              <a:rPr lang="ru-RU" sz="2800" dirty="0" smtClean="0"/>
              <a:t>«</a:t>
            </a:r>
            <a:r>
              <a:rPr lang="ru-RU" sz="2800" dirty="0" err="1" smtClean="0"/>
              <a:t>Final</a:t>
            </a:r>
            <a:r>
              <a:rPr lang="ru-RU" sz="2800" dirty="0" smtClean="0"/>
              <a:t> </a:t>
            </a:r>
            <a:r>
              <a:rPr lang="ru-RU" sz="2800" dirty="0" err="1" smtClean="0"/>
              <a:t>Surge</a:t>
            </a:r>
            <a:r>
              <a:rPr lang="ru-RU" sz="2800" dirty="0" smtClean="0"/>
              <a:t>» ®</a:t>
            </a:r>
            <a:endParaRPr lang="ru-RU" sz="2800" dirty="0"/>
          </a:p>
        </p:txBody>
      </p:sp>
      <p:pic>
        <p:nvPicPr>
          <p:cNvPr id="5124" name="Picture 4" descr="https://i2.wp.com/webdeyazilim.com/wp-content/uploads/2017/02/tarayicilar.jpg?w=2104&amp;ssl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18" y="3861600"/>
            <a:ext cx="2694461" cy="103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yt3.ggpht.com/a/AATXAJyoBoopQjVzDzVQLSGBA7YFYJX_yziqu9r4p5I9=s900-c-k-c0xffffffff-no-rj-m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218" y="4796688"/>
            <a:ext cx="1333501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4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39554" y="183483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5249766" y="889652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patterns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6" name="Picture 2" descr="http://yuwebdesign.tarima.org/wp-content/uploads/2019/09/Page-object-Model-Design-Pattern-Page-Object-Model-in-Seleni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272129"/>
            <a:ext cx="4946649" cy="330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274719" y="1341548"/>
            <a:ext cx="4554456" cy="2093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При разработке архитектуры за основу был взят </a:t>
            </a:r>
            <a:r>
              <a:rPr lang="ru-RU" b="1" dirty="0" err="1" smtClean="0"/>
              <a:t>Page</a:t>
            </a:r>
            <a:r>
              <a:rPr lang="ru-RU" dirty="0"/>
              <a:t> </a:t>
            </a:r>
            <a:r>
              <a:rPr lang="ru-RU" b="1" dirty="0" err="1"/>
              <a:t>Object</a:t>
            </a:r>
            <a:r>
              <a:rPr lang="ru-RU" dirty="0"/>
              <a:t> </a:t>
            </a:r>
            <a:r>
              <a:rPr lang="ru-RU" b="1" dirty="0" err="1" smtClean="0"/>
              <a:t>pattern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Шаблон, </a:t>
            </a:r>
            <a:r>
              <a:rPr lang="ru-RU" dirty="0"/>
              <a:t>который чаще всего используется в автоматизированном тестировании для разделения логики выполнения тестов и их </a:t>
            </a:r>
            <a:r>
              <a:rPr lang="ru-RU" dirty="0" smtClean="0"/>
              <a:t>реализации</a:t>
            </a:r>
            <a:endParaRPr lang="ru-RU" dirty="0"/>
          </a:p>
        </p:txBody>
      </p:sp>
      <p:pic>
        <p:nvPicPr>
          <p:cNvPr id="6148" name="Picture 4" descr="https://i.ytimg.com/vi/6bftpEHCdQg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3" t="31221" r="5228" b="15899"/>
          <a:stretch/>
        </p:blipFill>
        <p:spPr bwMode="auto">
          <a:xfrm>
            <a:off x="809625" y="3435135"/>
            <a:ext cx="38957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5097543" y="4717203"/>
            <a:ext cx="4554456" cy="1169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Дополнительно были применены паттерны </a:t>
            </a:r>
            <a:r>
              <a:rPr lang="en-US" b="1" dirty="0" smtClean="0"/>
              <a:t>Page Factory</a:t>
            </a:r>
            <a:r>
              <a:rPr lang="ru-RU" b="1" dirty="0" smtClean="0"/>
              <a:t>,</a:t>
            </a:r>
            <a:r>
              <a:rPr lang="ru-RU" dirty="0" smtClean="0"/>
              <a:t> </a:t>
            </a:r>
            <a:r>
              <a:rPr lang="en-US" b="1" dirty="0" smtClean="0"/>
              <a:t>Chain of invocation</a:t>
            </a:r>
            <a:r>
              <a:rPr lang="ru-RU" b="1" dirty="0" smtClean="0"/>
              <a:t> и </a:t>
            </a:r>
            <a:r>
              <a:rPr lang="en-US" b="1" dirty="0" smtClean="0"/>
              <a:t>Data Provider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587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39554" y="183483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5249766" y="889652"/>
            <a:ext cx="2409323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project structure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2839554" y="6101506"/>
            <a:ext cx="5302532" cy="480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 smtClean="0"/>
              <a:t>Структурная схема проекта</a:t>
            </a: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" y="1359120"/>
            <a:ext cx="11043217" cy="45463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2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992204" y="21558"/>
            <a:ext cx="44390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Architecture</a:t>
            </a:r>
            <a:endParaRPr lang="ru-RU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8315326" y="762872"/>
            <a:ext cx="998828" cy="469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pages</a:t>
            </a:r>
            <a:endParaRPr lang="ru-RU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146228"/>
            <a:ext cx="8784929" cy="54260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44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787</TotalTime>
  <Words>544</Words>
  <Application>Microsoft Office PowerPoint</Application>
  <PresentationFormat>Произвольный</PresentationFormat>
  <Paragraphs>96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Грань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Кузьмич Олег</dc:title>
  <dc:creator>Пользователь Windows</dc:creator>
  <cp:lastModifiedBy>Kom</cp:lastModifiedBy>
  <cp:revision>78</cp:revision>
  <dcterms:created xsi:type="dcterms:W3CDTF">2021-07-23T08:36:59Z</dcterms:created>
  <dcterms:modified xsi:type="dcterms:W3CDTF">2021-07-27T00:07:39Z</dcterms:modified>
</cp:coreProperties>
</file>